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 id="2147483719" r:id="rId5"/>
    <p:sldMasterId id="2147483660" r:id="rId6"/>
    <p:sldMasterId id="2147483776" r:id="rId7"/>
    <p:sldMasterId id="2147483812" r:id="rId8"/>
    <p:sldMasterId id="2147483857" r:id="rId9"/>
  </p:sldMasterIdLst>
  <p:notesMasterIdLst>
    <p:notesMasterId r:id="rId13"/>
  </p:notesMasterIdLst>
  <p:sldIdLst>
    <p:sldId id="2141411764" r:id="rId10"/>
    <p:sldId id="2141411767" r:id="rId11"/>
    <p:sldId id="21414117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8C8"/>
    <a:srgbClr val="0F2D69"/>
    <a:srgbClr val="0065A2"/>
    <a:srgbClr val="D2E6C3"/>
    <a:srgbClr val="698859"/>
    <a:srgbClr val="D1E7C3"/>
    <a:srgbClr val="2C5386"/>
    <a:srgbClr val="84E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35" autoAdjust="0"/>
  </p:normalViewPr>
  <p:slideViewPr>
    <p:cSldViewPr snapToGrid="0">
      <p:cViewPr varScale="1">
        <p:scale>
          <a:sx n="98" d="100"/>
          <a:sy n="98" d="100"/>
        </p:scale>
        <p:origin x="1740"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4" d="100"/>
          <a:sy n="74" d="100"/>
        </p:scale>
        <p:origin x="185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2A7E5-7061-4955-9C47-8B64C89172CA}"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95513-1D50-4975-A0B1-409EC5CB364E}" type="slidenum">
              <a:rPr lang="en-GB" smtClean="0"/>
              <a:t>‹#›</a:t>
            </a:fld>
            <a:endParaRPr lang="en-GB"/>
          </a:p>
        </p:txBody>
      </p:sp>
    </p:spTree>
    <p:extLst>
      <p:ext uri="{BB962C8B-B14F-4D97-AF65-F5344CB8AC3E}">
        <p14:creationId xmlns:p14="http://schemas.microsoft.com/office/powerpoint/2010/main" val="272025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GB"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7B47DCE5-2E8B-46B4-A516-022EACC7B1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4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GB"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7B47DCE5-2E8B-46B4-A516-022EACC7B1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88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GB"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7B47DCE5-2E8B-46B4-A516-022EACC7B1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612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56211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2480485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9985306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8060075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539337790"/>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8677807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02845501"/>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10111788"/>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150473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vider_page">
    <p:bg>
      <p:bgPr>
        <a:solidFill>
          <a:srgbClr val="00AEE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pic>
        <p:nvPicPr>
          <p:cNvPr id="9" name="Graphic 3" descr="North Sea Transition Authority logo">
            <a:extLst>
              <a:ext uri="{FF2B5EF4-FFF2-40B4-BE49-F238E27FC236}">
                <a16:creationId xmlns:a16="http://schemas.microsoft.com/office/drawing/2014/main" id="{EE0955F7-3A2A-49E8-9AB9-3BAD2435F342}"/>
              </a:ext>
            </a:extLst>
          </p:cNvPr>
          <p:cNvPicPr>
            <a:picLocks noChangeAspect="1"/>
          </p:cNvPicPr>
          <p:nvPr userDrawn="1"/>
        </p:nvPicPr>
        <p:blipFill>
          <a:blip r:embed="rId2"/>
          <a:srcRect/>
          <a:stretch/>
        </p:blipFill>
        <p:spPr>
          <a:xfrm>
            <a:off x="8463280" y="418039"/>
            <a:ext cx="3296920" cy="310617"/>
          </a:xfrm>
          <a:prstGeom prst="rect">
            <a:avLst/>
          </a:prstGeom>
        </p:spPr>
      </p:pic>
    </p:spTree>
    <p:extLst>
      <p:ext uri="{BB962C8B-B14F-4D97-AF65-F5344CB8AC3E}">
        <p14:creationId xmlns:p14="http://schemas.microsoft.com/office/powerpoint/2010/main" val="391007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189092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734224682"/>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0841781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10333822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25311162"/>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015641265"/>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10364682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642519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36756471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22536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1272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E313-E9D5-FAD2-4F50-9C0F021865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457A784-0403-05D0-DE7D-0C18FEE2DE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690206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434365533"/>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3078058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SW1B 3BT.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55652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506220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509808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272744325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2091347534"/>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3902188043"/>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354240128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557458328"/>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583633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356593140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225370490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292180715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6CCA-F6BD-4410-93A6-3D03A1C67379}" type="slidenum">
              <a:rPr lang="en-GB" smtClean="0"/>
              <a:t>‹#›</a:t>
            </a:fld>
            <a:endParaRPr lang="en-GB"/>
          </a:p>
        </p:txBody>
      </p:sp>
    </p:spTree>
    <p:extLst>
      <p:ext uri="{BB962C8B-B14F-4D97-AF65-F5344CB8AC3E}">
        <p14:creationId xmlns:p14="http://schemas.microsoft.com/office/powerpoint/2010/main" val="83905878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1689750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1490047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2298259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848061469"/>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2997028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37919744"/>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744269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46823060"/>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5765684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52261108"/>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05021327"/>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48725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573116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75464476"/>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2617158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Logo, PPR green heading and green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5"/>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A83324-FCC3-47D7-9EC0-965B54AED449}"/>
              </a:ext>
            </a:extLst>
          </p:cNvPr>
          <p:cNvPicPr>
            <a:picLocks noChangeAspect="1"/>
          </p:cNvPicPr>
          <p:nvPr/>
        </p:nvPicPr>
        <p:blipFill>
          <a:blip r:embed="rId2"/>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3C47B621-A9AC-496C-8C58-8E2CFBE81DDD}"/>
              </a:ext>
            </a:extLst>
          </p:cNvPr>
          <p:cNvSpPr/>
          <p:nvPr userDrawn="1"/>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7" name="Graphic 6">
            <a:extLst>
              <a:ext uri="{FF2B5EF4-FFF2-40B4-BE49-F238E27FC236}">
                <a16:creationId xmlns:a16="http://schemas.microsoft.com/office/drawing/2014/main" id="{2150708A-0DE2-41AC-B72A-D1456DD707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2692" y="174427"/>
            <a:ext cx="617872" cy="530438"/>
          </a:xfrm>
          <a:prstGeom prst="rect">
            <a:avLst/>
          </a:prstGeom>
        </p:spPr>
      </p:pic>
    </p:spTree>
    <p:extLst>
      <p:ext uri="{BB962C8B-B14F-4D97-AF65-F5344CB8AC3E}">
        <p14:creationId xmlns:p14="http://schemas.microsoft.com/office/powerpoint/2010/main" val="2053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18A1-5EB0-40DC-ADED-139B59914B05}"/>
              </a:ext>
            </a:extLst>
          </p:cNvPr>
          <p:cNvSpPr>
            <a:spLocks noGrp="1"/>
          </p:cNvSpPr>
          <p:nvPr>
            <p:ph type="dt" sz="half" idx="10"/>
          </p:nvPr>
        </p:nvSpPr>
        <p:spPr/>
        <p:txBody>
          <a:bodyPr/>
          <a:lstStyle/>
          <a:p>
            <a:fld id="{9A8D795B-5985-4580-AFB1-7F511135FBFC}" type="datetimeFigureOut">
              <a:rPr lang="en-GB" smtClean="0"/>
              <a:t>20/01/2023</a:t>
            </a:fld>
            <a:endParaRPr lang="en-GB"/>
          </a:p>
        </p:txBody>
      </p:sp>
      <p:sp>
        <p:nvSpPr>
          <p:cNvPr id="3" name="Footer Placeholder 2">
            <a:extLst>
              <a:ext uri="{FF2B5EF4-FFF2-40B4-BE49-F238E27FC236}">
                <a16:creationId xmlns:a16="http://schemas.microsoft.com/office/drawing/2014/main" id="{DE4E377E-366B-461F-B369-5F286E3C6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7204CA-879B-4AFF-97EE-8B690F0B6ABB}"/>
              </a:ext>
            </a:extLst>
          </p:cNvPr>
          <p:cNvSpPr>
            <a:spLocks noGrp="1"/>
          </p:cNvSpPr>
          <p:nvPr>
            <p:ph type="sldNum" sz="quarter" idx="12"/>
          </p:nvPr>
        </p:nvSpPr>
        <p:spPr/>
        <p:txBody>
          <a:bodyPr/>
          <a:lstStyle/>
          <a:p>
            <a:fld id="{BF63F2F2-CB16-4458-B3CD-680CCFD704B9}" type="slidenum">
              <a:rPr lang="en-GB" smtClean="0"/>
              <a:t>‹#›</a:t>
            </a:fld>
            <a:endParaRPr lang="en-GB"/>
          </a:p>
        </p:txBody>
      </p:sp>
    </p:spTree>
    <p:extLst>
      <p:ext uri="{BB962C8B-B14F-4D97-AF65-F5344CB8AC3E}">
        <p14:creationId xmlns:p14="http://schemas.microsoft.com/office/powerpoint/2010/main" val="11924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077418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371839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26381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spTree>
    <p:extLst>
      <p:ext uri="{BB962C8B-B14F-4D97-AF65-F5344CB8AC3E}">
        <p14:creationId xmlns:p14="http://schemas.microsoft.com/office/powerpoint/2010/main" val="3330898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396875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03857524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52195987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2338727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527590576"/>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04134858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846107602"/>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592093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73461881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83715312"/>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002395073"/>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19047565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4014691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1580612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4660861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5067371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7727971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2098600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73490601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2280814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46983753"/>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4703806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60153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0067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6879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71446777"/>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86606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66055983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299144447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hidden="1">
            <a:extLst>
              <a:ext uri="{FF2B5EF4-FFF2-40B4-BE49-F238E27FC236}">
                <a16:creationId xmlns:a16="http://schemas.microsoft.com/office/drawing/2014/main" id="{75128347-12B8-4DFA-90EE-223C57C56CE5}"/>
              </a:ext>
            </a:extLst>
          </p:cNvPr>
          <p:cNvGrpSpPr/>
          <p:nvPr userDrawn="1"/>
        </p:nvGrpSpPr>
        <p:grpSpPr>
          <a:xfrm>
            <a:off x="-2702557" y="164117"/>
            <a:ext cx="2533225" cy="5543121"/>
            <a:chOff x="-2026919" y="123086"/>
            <a:chExt cx="1899919" cy="4157341"/>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OGA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grpSp>
    </p:spTree>
    <p:extLst>
      <p:ext uri="{BB962C8B-B14F-4D97-AF65-F5344CB8AC3E}">
        <p14:creationId xmlns:p14="http://schemas.microsoft.com/office/powerpoint/2010/main" val="2320262724"/>
      </p:ext>
    </p:extLst>
  </p:cSld>
  <p:clrMap bg1="lt1" tx1="dk1" bg2="lt2" tx2="dk2" accent1="accent1" accent2="accent2" accent3="accent3" accent4="accent4" accent5="accent5" accent6="accent6" hlink="hlink" folHlink="folHlink"/>
  <p:sldLayoutIdLst>
    <p:sldLayoutId id="2147483808" r:id="rId1"/>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guide id="4" orient="horz" pos="40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702557" y="1763136"/>
            <a:ext cx="2533225" cy="3048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7" y="1410380"/>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BEIS blue: R25 G55 B104  </a:t>
            </a:r>
          </a:p>
        </p:txBody>
      </p:sp>
    </p:spTree>
    <p:extLst>
      <p:ext uri="{BB962C8B-B14F-4D97-AF65-F5344CB8AC3E}">
        <p14:creationId xmlns:p14="http://schemas.microsoft.com/office/powerpoint/2010/main" val="397398350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277661103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Lst>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86230694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50AF-B1C9-4EE2-A05B-EFADA2036E5E}"/>
              </a:ext>
            </a:extLst>
          </p:cNvPr>
          <p:cNvSpPr>
            <a:spLocks noGrp="1"/>
          </p:cNvSpPr>
          <p:nvPr>
            <p:ph type="title"/>
          </p:nvPr>
        </p:nvSpPr>
        <p:spPr/>
        <p:txBody>
          <a:bodyPr lIns="0" tIns="0" rIns="91440" bIns="45720" anchor="t">
            <a:noAutofit/>
          </a:bodyPr>
          <a:lstStyle/>
          <a:p>
            <a:r>
              <a:rPr lang="en-GB" sz="3200" dirty="0">
                <a:latin typeface="+mj-lt"/>
                <a:ea typeface="Calibri" panose="020F0502020204030204" pitchFamily="34" charset="0"/>
                <a:cs typeface="Arial"/>
              </a:rPr>
              <a:t>Well Intervention Masts</a:t>
            </a:r>
            <a:br>
              <a:rPr lang="en-GB" sz="3200" dirty="0">
                <a:effectLst/>
                <a:latin typeface="+mj-lt"/>
                <a:ea typeface="Calibri" panose="020F0502020204030204" pitchFamily="34" charset="0"/>
              </a:rPr>
            </a:br>
            <a:endParaRPr lang="en-GB" sz="3200" dirty="0">
              <a:latin typeface="+mj-lt"/>
            </a:endParaRPr>
          </a:p>
        </p:txBody>
      </p:sp>
      <p:sp>
        <p:nvSpPr>
          <p:cNvPr id="4" name="TextBox 3">
            <a:extLst>
              <a:ext uri="{FF2B5EF4-FFF2-40B4-BE49-F238E27FC236}">
                <a16:creationId xmlns:a16="http://schemas.microsoft.com/office/drawing/2014/main" id="{9E95C365-4BDA-1070-C29E-01137F41DD77}"/>
              </a:ext>
            </a:extLst>
          </p:cNvPr>
          <p:cNvSpPr txBox="1"/>
          <p:nvPr/>
        </p:nvSpPr>
        <p:spPr>
          <a:xfrm>
            <a:off x="625905" y="817856"/>
            <a:ext cx="4830418" cy="3539430"/>
          </a:xfrm>
          <a:prstGeom prst="rect">
            <a:avLst/>
          </a:prstGeom>
          <a:noFill/>
        </p:spPr>
        <p:txBody>
          <a:bodyPr wrap="square" rtlCol="0">
            <a:spAutoFit/>
          </a:bodyPr>
          <a:lstStyle/>
          <a:p>
            <a:pPr marL="171450" indent="-171450">
              <a:buFont typeface="Arial" panose="020B0604020202020204" pitchFamily="34" charset="0"/>
              <a:buChar char="•"/>
            </a:pPr>
            <a:r>
              <a:rPr lang="en-GB" sz="1400" b="1" dirty="0"/>
              <a:t>Description of the technology</a:t>
            </a:r>
            <a:r>
              <a:rPr lang="en-GB" sz="1400" dirty="0"/>
              <a:t>:</a:t>
            </a:r>
          </a:p>
          <a:p>
            <a:pPr marL="171450" indent="-171450">
              <a:buFont typeface="Arial" panose="020B0604020202020204" pitchFamily="34" charset="0"/>
              <a:buChar char="•"/>
            </a:pPr>
            <a:endParaRPr lang="en-GB" sz="1400" dirty="0"/>
          </a:p>
          <a:p>
            <a:r>
              <a:rPr lang="en-GB" sz="1400" dirty="0" err="1"/>
              <a:t>Wellvene’s</a:t>
            </a:r>
            <a:r>
              <a:rPr lang="en-GB" sz="1400" dirty="0"/>
              <a:t> </a:t>
            </a:r>
            <a:r>
              <a:rPr lang="en-GB" sz="1400" dirty="0" err="1"/>
              <a:t>WellHOP</a:t>
            </a:r>
            <a:r>
              <a:rPr lang="en-GB" sz="1400" dirty="0"/>
              <a:t>™ is a Shallow Application Slickline System that reduces operational risk, time, cost and personnel, whilst simplifying the overall pressure control equipment rig up, for operationally-efficient repairs. </a:t>
            </a:r>
          </a:p>
          <a:p>
            <a:endParaRPr lang="en-GB" sz="1400" dirty="0"/>
          </a:p>
          <a:p>
            <a:r>
              <a:rPr lang="en-GB" sz="1400" dirty="0"/>
              <a:t>After completing onshore trials in Q4 last year, the </a:t>
            </a:r>
            <a:r>
              <a:rPr lang="en-GB" sz="1400" dirty="0" err="1"/>
              <a:t>WellHOP</a:t>
            </a:r>
            <a:r>
              <a:rPr lang="en-GB" sz="1400" dirty="0"/>
              <a:t>™ Shallow Application Slickline System is already bringing significant time and cost benefits to North Sea Well Integrity and DHSV Remedial Operations. This includes </a:t>
            </a:r>
            <a:r>
              <a:rPr lang="en-GB" sz="1400" dirty="0" err="1"/>
              <a:t>Wellvene’s</a:t>
            </a:r>
            <a:r>
              <a:rPr lang="en-GB" sz="1400" dirty="0"/>
              <a:t> recent work with a major North Sea Operator where the </a:t>
            </a:r>
            <a:r>
              <a:rPr lang="en-GB" sz="1400" dirty="0" err="1"/>
              <a:t>WellHOP</a:t>
            </a:r>
            <a:r>
              <a:rPr lang="en-GB" sz="1400" dirty="0"/>
              <a:t>™ was used to drift the wellbore to TRSSSV depth and set an </a:t>
            </a:r>
            <a:r>
              <a:rPr lang="en-GB" sz="1400" dirty="0" err="1"/>
              <a:t>Interwell</a:t>
            </a:r>
            <a:r>
              <a:rPr lang="en-GB" sz="1400" dirty="0"/>
              <a:t> bridge plug and junk catcher on two wells as part of a temporary suspension </a:t>
            </a:r>
            <a:r>
              <a:rPr lang="en-GB" sz="1400" dirty="0" err="1"/>
              <a:t>workscope</a:t>
            </a:r>
            <a:r>
              <a:rPr lang="en-GB" sz="1400" dirty="0"/>
              <a:t>.</a:t>
            </a:r>
          </a:p>
        </p:txBody>
      </p:sp>
      <p:sp>
        <p:nvSpPr>
          <p:cNvPr id="5" name="TextBox 4">
            <a:extLst>
              <a:ext uri="{FF2B5EF4-FFF2-40B4-BE49-F238E27FC236}">
                <a16:creationId xmlns:a16="http://schemas.microsoft.com/office/drawing/2014/main" id="{99FF5CC8-8DBB-CD3C-EBC9-9D6B87B5B9B7}"/>
              </a:ext>
            </a:extLst>
          </p:cNvPr>
          <p:cNvSpPr txBox="1"/>
          <p:nvPr/>
        </p:nvSpPr>
        <p:spPr>
          <a:xfrm>
            <a:off x="880938" y="4608490"/>
            <a:ext cx="1063112" cy="307777"/>
          </a:xfrm>
          <a:prstGeom prst="rect">
            <a:avLst/>
          </a:prstGeom>
          <a:noFill/>
        </p:spPr>
        <p:txBody>
          <a:bodyPr wrap="none" rtlCol="0">
            <a:spAutoFit/>
          </a:bodyPr>
          <a:lstStyle/>
          <a:p>
            <a:pPr marL="171450" indent="-171450">
              <a:buFont typeface="Arial" panose="020B0604020202020204" pitchFamily="34" charset="0"/>
              <a:buChar char="•"/>
            </a:pPr>
            <a:r>
              <a:rPr lang="en-GB" sz="1400" b="1" dirty="0"/>
              <a:t>Benefits</a:t>
            </a:r>
          </a:p>
        </p:txBody>
      </p:sp>
      <p:sp>
        <p:nvSpPr>
          <p:cNvPr id="9" name="TextBox 8">
            <a:extLst>
              <a:ext uri="{FF2B5EF4-FFF2-40B4-BE49-F238E27FC236}">
                <a16:creationId xmlns:a16="http://schemas.microsoft.com/office/drawing/2014/main" id="{84F9B6AE-B064-CD2E-EF76-04D70F2DAFE5}"/>
              </a:ext>
            </a:extLst>
          </p:cNvPr>
          <p:cNvSpPr txBox="1"/>
          <p:nvPr/>
        </p:nvSpPr>
        <p:spPr>
          <a:xfrm>
            <a:off x="6338111" y="1504950"/>
            <a:ext cx="5449698" cy="1169551"/>
          </a:xfrm>
          <a:prstGeom prst="rect">
            <a:avLst/>
          </a:prstGeom>
          <a:noFill/>
        </p:spPr>
        <p:txBody>
          <a:bodyPr wrap="square" rtlCol="0">
            <a:spAutoFit/>
          </a:bodyPr>
          <a:lstStyle/>
          <a:p>
            <a:pPr marL="171450" indent="-171450">
              <a:buFont typeface="Arial" panose="020B0604020202020204" pitchFamily="34" charset="0"/>
              <a:buChar char="•"/>
            </a:pPr>
            <a:r>
              <a:rPr lang="en-GB" sz="1400" b="1" dirty="0"/>
              <a:t>Maturity and further development:</a:t>
            </a:r>
          </a:p>
          <a:p>
            <a:endParaRPr lang="en-GB" sz="1400"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only suitable for near surface work (3000ft) but looking to develop for deeper work (18,000ft)</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GB" sz="1400" dirty="0"/>
          </a:p>
        </p:txBody>
      </p:sp>
      <p:sp>
        <p:nvSpPr>
          <p:cNvPr id="11" name="TextBox 10">
            <a:extLst>
              <a:ext uri="{FF2B5EF4-FFF2-40B4-BE49-F238E27FC236}">
                <a16:creationId xmlns:a16="http://schemas.microsoft.com/office/drawing/2014/main" id="{948F9DF4-B56B-EB35-1FFD-03224B1E848E}"/>
              </a:ext>
            </a:extLst>
          </p:cNvPr>
          <p:cNvSpPr txBox="1"/>
          <p:nvPr/>
        </p:nvSpPr>
        <p:spPr>
          <a:xfrm>
            <a:off x="6338111" y="2986562"/>
            <a:ext cx="5588846" cy="3108543"/>
          </a:xfrm>
          <a:prstGeom prst="rect">
            <a:avLst/>
          </a:prstGeom>
          <a:noFill/>
        </p:spPr>
        <p:txBody>
          <a:bodyPr wrap="square" rtlCol="0">
            <a:spAutoFit/>
          </a:bodyPr>
          <a:lstStyle/>
          <a:p>
            <a:pPr marL="171450" indent="-171450">
              <a:buFont typeface="Arial" panose="020B0604020202020204" pitchFamily="34" charset="0"/>
              <a:buChar char="•"/>
            </a:pPr>
            <a:r>
              <a:rPr lang="en-GB" sz="1400" b="1" dirty="0"/>
              <a:t>UKCS experience, examples</a:t>
            </a:r>
          </a:p>
          <a:p>
            <a:pPr marL="171450" indent="-171450">
              <a:buFont typeface="Arial" panose="020B0604020202020204" pitchFamily="34" charset="0"/>
              <a:buChar char="•"/>
            </a:pPr>
            <a:endParaRPr lang="en-GB" sz="1400" dirty="0"/>
          </a:p>
          <a:p>
            <a:r>
              <a:rPr lang="en-GB" sz="1400" dirty="0"/>
              <a:t>When one of the Operators platforms went into COP, it was identified that the storm choke on two wells were not closing as expected, and therefore required replacement or a bridge plug installation to provide the required well barrier/integrity. The clients objective was to set and test a bridge plug above the existing storm choke on each well. To do this, they required a system that would allow the </a:t>
            </a:r>
            <a:r>
              <a:rPr lang="en-GB" sz="1400" dirty="0" err="1"/>
              <a:t>workscope</a:t>
            </a:r>
            <a:r>
              <a:rPr lang="en-GB" sz="1400" dirty="0"/>
              <a:t> to be carried out as safely and efficiently as possible in a single campaign.</a:t>
            </a:r>
          </a:p>
          <a:p>
            <a:endParaRPr lang="en-GB" sz="1400" dirty="0"/>
          </a:p>
          <a:p>
            <a:r>
              <a:rPr lang="en-GB" sz="1400" dirty="0"/>
              <a:t>The operations were carried out in March 2022, with equipment and only four </a:t>
            </a:r>
            <a:r>
              <a:rPr lang="en-GB" sz="1400" dirty="0" err="1"/>
              <a:t>WellHOP</a:t>
            </a:r>
            <a:r>
              <a:rPr lang="en-GB" sz="1400" dirty="0"/>
              <a:t>™ engineers mobilised to cover 24-hour operations</a:t>
            </a:r>
          </a:p>
        </p:txBody>
      </p:sp>
      <p:sp>
        <p:nvSpPr>
          <p:cNvPr id="6" name="TextBox 5">
            <a:extLst>
              <a:ext uri="{FF2B5EF4-FFF2-40B4-BE49-F238E27FC236}">
                <a16:creationId xmlns:a16="http://schemas.microsoft.com/office/drawing/2014/main" id="{591C1AF1-F5AE-1DAA-C357-36C354A0EEA0}"/>
              </a:ext>
            </a:extLst>
          </p:cNvPr>
          <p:cNvSpPr txBox="1"/>
          <p:nvPr/>
        </p:nvSpPr>
        <p:spPr>
          <a:xfrm>
            <a:off x="625905" y="4870593"/>
            <a:ext cx="4730074" cy="1169551"/>
          </a:xfrm>
          <a:prstGeom prst="rect">
            <a:avLst/>
          </a:prstGeom>
          <a:noFill/>
        </p:spPr>
        <p:txBody>
          <a:bodyPr wrap="square">
            <a:spAutoFit/>
          </a:bodyPr>
          <a:lstStyle/>
          <a:p>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Eliminating the need for a mast and separate wireline winch, the </a:t>
            </a:r>
            <a:r>
              <a:rPr kumimoji="0" lang="en-GB" sz="1400" b="0" i="0" u="none" strike="noStrike" kern="1200" cap="none" spc="0" normalizeH="0" baseline="0" noProof="0" dirty="0" err="1">
                <a:ln>
                  <a:noFill/>
                </a:ln>
                <a:solidFill>
                  <a:srgbClr val="000000"/>
                </a:solidFill>
                <a:effectLst/>
                <a:uLnTx/>
                <a:uFillTx/>
                <a:latin typeface="Arial" panose="020B0604020202020204"/>
                <a:ea typeface="+mn-ea"/>
                <a:cs typeface="+mn-cs"/>
              </a:rPr>
              <a:t>WellHOP</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can be rigged up onto the well in two lifts and moved between further wells in a single lift. Its operation eliminates the rig down, repositioning and rig up required with more traditional slickline methods</a:t>
            </a:r>
            <a:endParaRPr lang="en-GB" sz="1400" dirty="0"/>
          </a:p>
        </p:txBody>
      </p:sp>
    </p:spTree>
    <p:extLst>
      <p:ext uri="{BB962C8B-B14F-4D97-AF65-F5344CB8AC3E}">
        <p14:creationId xmlns:p14="http://schemas.microsoft.com/office/powerpoint/2010/main" val="62662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50AF-B1C9-4EE2-A05B-EFADA2036E5E}"/>
              </a:ext>
            </a:extLst>
          </p:cNvPr>
          <p:cNvSpPr>
            <a:spLocks noGrp="1"/>
          </p:cNvSpPr>
          <p:nvPr>
            <p:ph type="title"/>
          </p:nvPr>
        </p:nvSpPr>
        <p:spPr/>
        <p:txBody>
          <a:bodyPr lIns="0" tIns="0" rIns="91440" bIns="45720" anchor="t">
            <a:noAutofit/>
          </a:bodyPr>
          <a:lstStyle/>
          <a:p>
            <a:r>
              <a:rPr lang="en-GB" sz="3200" dirty="0">
                <a:latin typeface="+mj-lt"/>
                <a:ea typeface="Calibri" panose="020F0502020204030204" pitchFamily="34" charset="0"/>
                <a:cs typeface="Arial"/>
              </a:rPr>
              <a:t>Well Intervention Masts</a:t>
            </a:r>
            <a:br>
              <a:rPr lang="en-GB" sz="3200" dirty="0">
                <a:effectLst/>
                <a:latin typeface="+mj-lt"/>
                <a:ea typeface="Calibri" panose="020F0502020204030204" pitchFamily="34" charset="0"/>
              </a:rPr>
            </a:br>
            <a:endParaRPr lang="en-GB" sz="3200" dirty="0">
              <a:latin typeface="+mj-lt"/>
            </a:endParaRPr>
          </a:p>
        </p:txBody>
      </p:sp>
      <p:sp>
        <p:nvSpPr>
          <p:cNvPr id="4" name="TextBox 3">
            <a:extLst>
              <a:ext uri="{FF2B5EF4-FFF2-40B4-BE49-F238E27FC236}">
                <a16:creationId xmlns:a16="http://schemas.microsoft.com/office/drawing/2014/main" id="{9E95C365-4BDA-1070-C29E-01137F41DD77}"/>
              </a:ext>
            </a:extLst>
          </p:cNvPr>
          <p:cNvSpPr txBox="1"/>
          <p:nvPr/>
        </p:nvSpPr>
        <p:spPr>
          <a:xfrm>
            <a:off x="625905" y="817856"/>
            <a:ext cx="4830418" cy="523220"/>
          </a:xfrm>
          <a:prstGeom prst="rect">
            <a:avLst/>
          </a:prstGeom>
          <a:noFill/>
        </p:spPr>
        <p:txBody>
          <a:bodyPr wrap="square" rtlCol="0">
            <a:spAutoFit/>
          </a:bodyPr>
          <a:lstStyle/>
          <a:p>
            <a:pPr marL="171450" indent="-171450">
              <a:buFont typeface="Arial" panose="020B0604020202020204" pitchFamily="34" charset="0"/>
              <a:buChar char="•"/>
            </a:pPr>
            <a:r>
              <a:rPr lang="en-GB" sz="1400" b="1" dirty="0"/>
              <a:t>Description of the technology</a:t>
            </a:r>
            <a:r>
              <a:rPr lang="en-GB" sz="1400" dirty="0"/>
              <a:t>:</a:t>
            </a:r>
          </a:p>
          <a:p>
            <a:pPr marL="171450" indent="-171450">
              <a:buFont typeface="Arial" panose="020B0604020202020204" pitchFamily="34" charset="0"/>
              <a:buChar char="•"/>
            </a:pPr>
            <a:r>
              <a:rPr lang="en-GB" sz="1400" dirty="0" err="1"/>
              <a:t>Dwellop</a:t>
            </a:r>
            <a:r>
              <a:rPr lang="en-GB" sz="1400"/>
              <a:t> Lynx Mast</a:t>
            </a:r>
            <a:endParaRPr lang="en-GB" sz="1400" dirty="0"/>
          </a:p>
        </p:txBody>
      </p:sp>
      <p:sp>
        <p:nvSpPr>
          <p:cNvPr id="5" name="TextBox 4">
            <a:extLst>
              <a:ext uri="{FF2B5EF4-FFF2-40B4-BE49-F238E27FC236}">
                <a16:creationId xmlns:a16="http://schemas.microsoft.com/office/drawing/2014/main" id="{99FF5CC8-8DBB-CD3C-EBC9-9D6B87B5B9B7}"/>
              </a:ext>
            </a:extLst>
          </p:cNvPr>
          <p:cNvSpPr txBox="1"/>
          <p:nvPr/>
        </p:nvSpPr>
        <p:spPr>
          <a:xfrm>
            <a:off x="880938" y="4608490"/>
            <a:ext cx="1063112" cy="307777"/>
          </a:xfrm>
          <a:prstGeom prst="rect">
            <a:avLst/>
          </a:prstGeom>
          <a:noFill/>
        </p:spPr>
        <p:txBody>
          <a:bodyPr wrap="none" rtlCol="0">
            <a:spAutoFit/>
          </a:bodyPr>
          <a:lstStyle/>
          <a:p>
            <a:pPr marL="171450" indent="-171450">
              <a:buFont typeface="Arial" panose="020B0604020202020204" pitchFamily="34" charset="0"/>
              <a:buChar char="•"/>
            </a:pPr>
            <a:r>
              <a:rPr lang="en-GB" sz="1400" b="1" dirty="0"/>
              <a:t>Benefits</a:t>
            </a:r>
          </a:p>
        </p:txBody>
      </p:sp>
      <p:sp>
        <p:nvSpPr>
          <p:cNvPr id="9" name="TextBox 8">
            <a:extLst>
              <a:ext uri="{FF2B5EF4-FFF2-40B4-BE49-F238E27FC236}">
                <a16:creationId xmlns:a16="http://schemas.microsoft.com/office/drawing/2014/main" id="{84F9B6AE-B064-CD2E-EF76-04D70F2DAFE5}"/>
              </a:ext>
            </a:extLst>
          </p:cNvPr>
          <p:cNvSpPr txBox="1"/>
          <p:nvPr/>
        </p:nvSpPr>
        <p:spPr>
          <a:xfrm>
            <a:off x="6338111" y="1504950"/>
            <a:ext cx="5449698" cy="1169551"/>
          </a:xfrm>
          <a:prstGeom prst="rect">
            <a:avLst/>
          </a:prstGeom>
          <a:noFill/>
        </p:spPr>
        <p:txBody>
          <a:bodyPr wrap="square" rtlCol="0">
            <a:spAutoFit/>
          </a:bodyPr>
          <a:lstStyle/>
          <a:p>
            <a:pPr marL="171450" indent="-171450">
              <a:buFont typeface="Arial" panose="020B0604020202020204" pitchFamily="34" charset="0"/>
              <a:buChar char="•"/>
            </a:pPr>
            <a:r>
              <a:rPr lang="en-GB" sz="1400" b="1" dirty="0"/>
              <a:t>Maturity and further development:</a:t>
            </a:r>
          </a:p>
          <a:p>
            <a:endParaRPr lang="en-GB" sz="1400"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only suitable for near surface work (3000ft) but looking to develop for deeper work (18,000ft)</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GB" sz="1400" dirty="0"/>
          </a:p>
        </p:txBody>
      </p:sp>
      <p:sp>
        <p:nvSpPr>
          <p:cNvPr id="11" name="TextBox 10">
            <a:extLst>
              <a:ext uri="{FF2B5EF4-FFF2-40B4-BE49-F238E27FC236}">
                <a16:creationId xmlns:a16="http://schemas.microsoft.com/office/drawing/2014/main" id="{948F9DF4-B56B-EB35-1FFD-03224B1E848E}"/>
              </a:ext>
            </a:extLst>
          </p:cNvPr>
          <p:cNvSpPr txBox="1"/>
          <p:nvPr/>
        </p:nvSpPr>
        <p:spPr>
          <a:xfrm>
            <a:off x="6338111" y="2986562"/>
            <a:ext cx="5588846" cy="3108543"/>
          </a:xfrm>
          <a:prstGeom prst="rect">
            <a:avLst/>
          </a:prstGeom>
          <a:noFill/>
        </p:spPr>
        <p:txBody>
          <a:bodyPr wrap="square" rtlCol="0">
            <a:spAutoFit/>
          </a:bodyPr>
          <a:lstStyle/>
          <a:p>
            <a:pPr marL="171450" indent="-171450">
              <a:buFont typeface="Arial" panose="020B0604020202020204" pitchFamily="34" charset="0"/>
              <a:buChar char="•"/>
            </a:pPr>
            <a:r>
              <a:rPr lang="en-GB" sz="1400" b="1" dirty="0"/>
              <a:t>UKCS experience, examples</a:t>
            </a:r>
          </a:p>
          <a:p>
            <a:pPr marL="171450" indent="-171450">
              <a:buFont typeface="Arial" panose="020B0604020202020204" pitchFamily="34" charset="0"/>
              <a:buChar char="•"/>
            </a:pPr>
            <a:endParaRPr lang="en-GB" sz="1400" dirty="0"/>
          </a:p>
          <a:p>
            <a:r>
              <a:rPr lang="en-GB" sz="1400" dirty="0"/>
              <a:t>When one of the Operators platforms went into COP, it was identified that the storm choke on two wells were not closing as expected, and therefore required replacement or a bridge plug installation to provide the required well barrier/integrity. The clients objective was to set and test a bridge plug above the existing storm choke on each well. To do this, they required a system that would allow the </a:t>
            </a:r>
            <a:r>
              <a:rPr lang="en-GB" sz="1400" dirty="0" err="1"/>
              <a:t>workscope</a:t>
            </a:r>
            <a:r>
              <a:rPr lang="en-GB" sz="1400" dirty="0"/>
              <a:t> to be carried out as safely and efficiently as possible in a single campaign.</a:t>
            </a:r>
          </a:p>
          <a:p>
            <a:endParaRPr lang="en-GB" sz="1400" dirty="0"/>
          </a:p>
          <a:p>
            <a:r>
              <a:rPr lang="en-GB" sz="1400" dirty="0"/>
              <a:t>The operations were carried out in March 2022, with equipment and only four </a:t>
            </a:r>
            <a:r>
              <a:rPr lang="en-GB" sz="1400" dirty="0" err="1"/>
              <a:t>WellHOP</a:t>
            </a:r>
            <a:r>
              <a:rPr lang="en-GB" sz="1400" dirty="0"/>
              <a:t>™ engineers mobilised to cover 24-hour operations</a:t>
            </a:r>
          </a:p>
        </p:txBody>
      </p:sp>
      <p:sp>
        <p:nvSpPr>
          <p:cNvPr id="6" name="TextBox 5">
            <a:extLst>
              <a:ext uri="{FF2B5EF4-FFF2-40B4-BE49-F238E27FC236}">
                <a16:creationId xmlns:a16="http://schemas.microsoft.com/office/drawing/2014/main" id="{591C1AF1-F5AE-1DAA-C357-36C354A0EEA0}"/>
              </a:ext>
            </a:extLst>
          </p:cNvPr>
          <p:cNvSpPr txBox="1"/>
          <p:nvPr/>
        </p:nvSpPr>
        <p:spPr>
          <a:xfrm>
            <a:off x="625905" y="4870593"/>
            <a:ext cx="4730074" cy="1169551"/>
          </a:xfrm>
          <a:prstGeom prst="rect">
            <a:avLst/>
          </a:prstGeom>
          <a:noFill/>
        </p:spPr>
        <p:txBody>
          <a:bodyPr wrap="square">
            <a:spAutoFit/>
          </a:bodyPr>
          <a:lstStyle/>
          <a:p>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Eliminating the need for a mast and separate wireline winch, the </a:t>
            </a:r>
            <a:r>
              <a:rPr kumimoji="0" lang="en-GB" sz="1400" b="0" i="0" u="none" strike="noStrike" kern="1200" cap="none" spc="0" normalizeH="0" baseline="0" noProof="0" dirty="0" err="1">
                <a:ln>
                  <a:noFill/>
                </a:ln>
                <a:solidFill>
                  <a:srgbClr val="000000"/>
                </a:solidFill>
                <a:effectLst/>
                <a:uLnTx/>
                <a:uFillTx/>
                <a:latin typeface="Arial" panose="020B0604020202020204"/>
                <a:ea typeface="+mn-ea"/>
                <a:cs typeface="+mn-cs"/>
              </a:rPr>
              <a:t>WellHOP</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can be rigged up onto the well in two lifts and moved between further wells in a single lift. Its operation eliminates the rig down, repositioning and rig up required with more traditional slickline methods</a:t>
            </a:r>
            <a:endParaRPr lang="en-GB" sz="1400" dirty="0"/>
          </a:p>
        </p:txBody>
      </p:sp>
    </p:spTree>
    <p:extLst>
      <p:ext uri="{BB962C8B-B14F-4D97-AF65-F5344CB8AC3E}">
        <p14:creationId xmlns:p14="http://schemas.microsoft.com/office/powerpoint/2010/main" val="235474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50AF-B1C9-4EE2-A05B-EFADA2036E5E}"/>
              </a:ext>
            </a:extLst>
          </p:cNvPr>
          <p:cNvSpPr>
            <a:spLocks noGrp="1"/>
          </p:cNvSpPr>
          <p:nvPr>
            <p:ph type="title"/>
          </p:nvPr>
        </p:nvSpPr>
        <p:spPr/>
        <p:txBody>
          <a:bodyPr lIns="0" tIns="0" rIns="91440" bIns="45720" anchor="t">
            <a:noAutofit/>
          </a:bodyPr>
          <a:lstStyle/>
          <a:p>
            <a:r>
              <a:rPr lang="en-GB" sz="3200" dirty="0">
                <a:effectLst/>
                <a:latin typeface="+mj-lt"/>
                <a:ea typeface="Calibri" panose="020F0502020204030204" pitchFamily="34" charset="0"/>
                <a:cs typeface="Arial"/>
              </a:rPr>
              <a:t>Additional information</a:t>
            </a:r>
            <a:endParaRPr lang="en-GB" sz="3200" dirty="0">
              <a:latin typeface="+mj-lt"/>
            </a:endParaRPr>
          </a:p>
        </p:txBody>
      </p:sp>
      <p:pic>
        <p:nvPicPr>
          <p:cNvPr id="6" name="Picture 5">
            <a:extLst>
              <a:ext uri="{FF2B5EF4-FFF2-40B4-BE49-F238E27FC236}">
                <a16:creationId xmlns:a16="http://schemas.microsoft.com/office/drawing/2014/main" id="{0536A690-6861-9B00-020E-F4E93D526E91}"/>
              </a:ext>
            </a:extLst>
          </p:cNvPr>
          <p:cNvPicPr>
            <a:picLocks noChangeAspect="1"/>
          </p:cNvPicPr>
          <p:nvPr/>
        </p:nvPicPr>
        <p:blipFill>
          <a:blip r:embed="rId3"/>
          <a:stretch>
            <a:fillRect/>
          </a:stretch>
        </p:blipFill>
        <p:spPr>
          <a:xfrm>
            <a:off x="1618625" y="785443"/>
            <a:ext cx="8954750" cy="5287113"/>
          </a:xfrm>
          <a:prstGeom prst="rect">
            <a:avLst/>
          </a:prstGeom>
        </p:spPr>
      </p:pic>
    </p:spTree>
    <p:extLst>
      <p:ext uri="{BB962C8B-B14F-4D97-AF65-F5344CB8AC3E}">
        <p14:creationId xmlns:p14="http://schemas.microsoft.com/office/powerpoint/2010/main" val="981340245"/>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sta_16_by_9_powerpoint_template-ELC122" id="{B530EAFF-3E56-460C-9933-4DC0DC811D67}" vid="{C4E95127-50FB-43EE-B2B7-0839A7C99C70}"/>
    </a:ext>
  </a:extLst>
</a:theme>
</file>

<file path=ppt/theme/theme2.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sta_16_by_9_powerpoint_template-ELC122" id="{B530EAFF-3E56-460C-9933-4DC0DC811D67}" vid="{C4E95127-50FB-43EE-B2B7-0839A7C99C70}"/>
    </a:ext>
  </a:extLst>
</a:theme>
</file>

<file path=ppt/theme/theme6.xml><?xml version="1.0" encoding="utf-8"?>
<a:theme xmlns:a="http://schemas.openxmlformats.org/drawingml/2006/main" name="3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04cb5a-1551-4010-ba0b-ae7d43aef29e" xsi:nil="true"/>
    <gdbb6be4122b4974b2ae131ad93e25c4 xmlns="fda2f760-966e-4acb-b663-81734b66219a">
      <Terms xmlns="http://schemas.microsoft.com/office/infopath/2007/PartnerControls"/>
    </gdbb6be4122b4974b2ae131ad93e25c4>
    <lcf76f155ced4ddcb4097134ff3c332f xmlns="fda2f760-966e-4acb-b663-81734b66219a">
      <Terms xmlns="http://schemas.microsoft.com/office/infopath/2007/PartnerControls"/>
    </lcf76f155ced4ddcb4097134ff3c332f>
    <_Flow_SignoffStatus xmlns="fda2f760-966e-4acb-b663-81734b6621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43D1EC1DB9AF44879BC08A6336052B" ma:contentTypeVersion="16" ma:contentTypeDescription="Create a new document." ma:contentTypeScope="" ma:versionID="1ed227f5f671b97112e86798cf46c153">
  <xsd:schema xmlns:xsd="http://www.w3.org/2001/XMLSchema" xmlns:xs="http://www.w3.org/2001/XMLSchema" xmlns:p="http://schemas.microsoft.com/office/2006/metadata/properties" xmlns:ns2="fda2f760-966e-4acb-b663-81734b66219a" xmlns:ns3="4a04cb5a-1551-4010-ba0b-ae7d43aef29e" targetNamespace="http://schemas.microsoft.com/office/2006/metadata/properties" ma:root="true" ma:fieldsID="5d309ad30dabfa1c9c293580246d5ef1" ns2:_="" ns3:_="">
    <xsd:import namespace="fda2f760-966e-4acb-b663-81734b66219a"/>
    <xsd:import namespace="4a04cb5a-1551-4010-ba0b-ae7d43aef29e"/>
    <xsd:element name="properties">
      <xsd:complexType>
        <xsd:sequence>
          <xsd:element name="documentManagement">
            <xsd:complexType>
              <xsd:all>
                <xsd:element ref="ns2:gdbb6be4122b4974b2ae131ad93e25c4" minOccurs="0"/>
                <xsd:element ref="ns3:TaxCatchAll"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_Flow_SignoffStatu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2f760-966e-4acb-b663-81734b66219a" elementFormDefault="qualified">
    <xsd:import namespace="http://schemas.microsoft.com/office/2006/documentManagement/types"/>
    <xsd:import namespace="http://schemas.microsoft.com/office/infopath/2007/PartnerControls"/>
    <xsd:element name="gdbb6be4122b4974b2ae131ad93e25c4" ma:index="9" nillable="true" ma:taxonomy="true" ma:internalName="gdbb6be4122b4974b2ae131ad93e25c4" ma:taxonomyFieldName="Category" ma:displayName="Category" ma:default="" ma:fieldId="{0dbb6be4-122b-4974-b2ae-131ad93e25c4}" ma:sspId="3110710f-af1f-4457-9596-69bff0e43749" ma:termSetId="5409a9d1-0c8c-4dc3-bf03-c90f7062c728"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Flow_SignoffStatus" ma:index="18" nillable="true" ma:displayName="Sign-off status" ma:internalName="Sign_x002d_off_x0020_status">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4cb5a-1551-4010-ba0b-ae7d43aef29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b4126b9-591c-42d1-8be8-f5ae3dacf296}" ma:internalName="TaxCatchAll" ma:showField="CatchAllData" ma:web="4a04cb5a-1551-4010-ba0b-ae7d43aef29e">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BAC37-1118-41DE-A537-C09315A38BC8}">
  <ds:schemaRefs>
    <ds:schemaRef ds:uri="http://schemas.microsoft.com/sharepoint/v3/contenttype/forms"/>
  </ds:schemaRefs>
</ds:datastoreItem>
</file>

<file path=customXml/itemProps2.xml><?xml version="1.0" encoding="utf-8"?>
<ds:datastoreItem xmlns:ds="http://schemas.openxmlformats.org/officeDocument/2006/customXml" ds:itemID="{54A4C7E8-89C4-4CE1-AA2C-FBB1B16A339E}">
  <ds:schemaRefs>
    <ds:schemaRef ds:uri="http://schemas.microsoft.com/office/infopath/2007/PartnerControls"/>
    <ds:schemaRef ds:uri="http://schemas.microsoft.com/office/2006/documentManagement/types"/>
    <ds:schemaRef ds:uri="http://purl.org/dc/dcmitype/"/>
    <ds:schemaRef ds:uri="fda2f760-966e-4acb-b663-81734b66219a"/>
    <ds:schemaRef ds:uri="http://purl.org/dc/terms/"/>
    <ds:schemaRef ds:uri="http://purl.org/dc/elements/1.1/"/>
    <ds:schemaRef ds:uri="http://schemas.openxmlformats.org/package/2006/metadata/core-properties"/>
    <ds:schemaRef ds:uri="4a04cb5a-1551-4010-ba0b-ae7d43aef29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2E448F3-91C9-47D7-B1D4-246F4116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a2f760-966e-4acb-b663-81734b66219a"/>
    <ds:schemaRef ds:uri="4a04cb5a-1551-4010-ba0b-ae7d43aef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18544</TotalTime>
  <Words>528</Words>
  <Application>Microsoft Office PowerPoint</Application>
  <PresentationFormat>Widescreen</PresentationFormat>
  <Paragraphs>33</Paragraphs>
  <Slides>3</Slides>
  <Notes>3</Notes>
  <HiddenSlides>0</HiddenSlides>
  <MMClips>0</MMClips>
  <ScaleCrop>false</ScaleCrop>
  <HeadingPairs>
    <vt:vector size="4" baseType="variant">
      <vt:variant>
        <vt:lpstr>Theme</vt:lpstr>
      </vt:variant>
      <vt:variant>
        <vt:i4>6</vt:i4>
      </vt:variant>
      <vt:variant>
        <vt:lpstr>Slide Titles</vt:lpstr>
      </vt:variant>
      <vt:variant>
        <vt:i4>3</vt:i4>
      </vt:variant>
    </vt:vector>
  </HeadingPairs>
  <TitlesOfParts>
    <vt:vector size="9" baseType="lpstr">
      <vt:lpstr>OGA_Master_template_16:9</vt:lpstr>
      <vt:lpstr>OGA_Master_template_16:9</vt:lpstr>
      <vt:lpstr>OGA_Master_template_16:9</vt:lpstr>
      <vt:lpstr>1_OGA_Master_template_16:9</vt:lpstr>
      <vt:lpstr>2_OGA_Master_template_16:9</vt:lpstr>
      <vt:lpstr>3_OGA_Master_template_16:9</vt:lpstr>
      <vt:lpstr>Well Intervention Masts </vt:lpstr>
      <vt:lpstr>Well Intervention Masts </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Energy Trilemma</dc:title>
  <dc:creator>Rob Micklewright (North Sea Transition Authority)</dc:creator>
  <cp:lastModifiedBy>Alan Ransom (North Sea Transition Authority)</cp:lastModifiedBy>
  <cp:revision>7</cp:revision>
  <dcterms:created xsi:type="dcterms:W3CDTF">2022-09-09T07:56:42Z</dcterms:created>
  <dcterms:modified xsi:type="dcterms:W3CDTF">2023-01-20T14:54:40Z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0x0101007A43D1EC1DB9AF44879BC08A6336052B</vt:lpwstr>
  </property>
  <property fmtid="{D5CDD505-2E9C-101B-9397-08002B2CF9AE}" pid="3" name="Category">
    <vt:lpwstr/>
  </property>
</Properties>
</file>